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0"/>
  </p:notesMasterIdLst>
  <p:sldIdLst>
    <p:sldId id="364" r:id="rId2"/>
    <p:sldId id="404" r:id="rId3"/>
    <p:sldId id="406" r:id="rId4"/>
    <p:sldId id="418" r:id="rId5"/>
    <p:sldId id="369" r:id="rId6"/>
    <p:sldId id="420" r:id="rId7"/>
    <p:sldId id="421" r:id="rId8"/>
    <p:sldId id="428" r:id="rId9"/>
    <p:sldId id="422" r:id="rId10"/>
    <p:sldId id="423" r:id="rId11"/>
    <p:sldId id="424" r:id="rId12"/>
    <p:sldId id="394" r:id="rId13"/>
    <p:sldId id="425" r:id="rId14"/>
    <p:sldId id="429" r:id="rId15"/>
    <p:sldId id="426" r:id="rId16"/>
    <p:sldId id="415" r:id="rId17"/>
    <p:sldId id="430" r:id="rId18"/>
    <p:sldId id="41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D12205"/>
    <a:srgbClr val="BCDCFA"/>
    <a:srgbClr val="E0840A"/>
    <a:srgbClr val="B06808"/>
    <a:srgbClr val="FCB11C"/>
    <a:srgbClr val="F6A02E"/>
    <a:srgbClr val="E6B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70" d="100"/>
          <a:sy n="70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8B7337-3312-4540-B2D9-72FDEA3D0EDA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455C85-D98F-4033-AF72-69C80BEA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2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A548-833D-4FF7-AC7E-7B3DB1C05BB8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934A-A5EA-43E8-99FD-039F1E29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0C60-08E9-4C80-A73B-AB212B5F296B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F238-C0FB-46B2-B1DE-3E05C17D7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B35B-A54B-49E9-A973-823F74697848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1811-22AF-4E52-8C44-10E55FD3E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36B1-A82F-4304-80B5-E9A1D11BE6BD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DB1-061F-48F3-9D32-2D4DB580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2343-A2C3-4839-A8C3-BCB37F259F4A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B87B-C79F-44E4-8AB3-57F89A48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B495-C83A-479C-BB36-AE474ED3D027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7E92-843D-4C03-B23C-20A0D2C22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5F73-19BB-48AF-B8F1-EEB5A69244FA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39D0-0CBC-44F6-AAF5-8D5B4C27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F9FC-302C-4F92-B71C-8C4A3573D2EC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BE7-B080-45B6-918B-102150C6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D541-4B82-4231-ACF8-15D8E7EFCC9A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F7A8-3DD0-4D39-87E5-DDAD515B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7898-F674-4949-8599-BCE7BB19F3E2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AC56-5B0A-406F-A04B-00C00470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34AA-6F4B-4101-B00A-9D061EE7A1B5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8735-CB9C-4857-B3E8-3BA6F5B9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9" y="535940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3F63-138E-49C6-8610-44EA6ED2054D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1B70-FF6B-48A2-BEE7-BE69B0673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D6C30-235B-432B-8A48-AA1E8F1B1A5A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18469-60AB-449A-91E2-F10CAC9C0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2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edbo.gov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343" y="-171400"/>
            <a:ext cx="9144000" cy="70294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611560" y="1412776"/>
            <a:ext cx="77768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Правила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прийому </a:t>
            </a:r>
          </a:p>
          <a:p>
            <a:pPr lvl="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до МДПУ імені Богдана Хмельницького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2024 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роц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і</a:t>
            </a: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/>
            <a:endParaRPr lang="uk-UA" b="1" dirty="0" smtClean="0">
              <a:latin typeface="+mj-lt"/>
            </a:endParaRPr>
          </a:p>
          <a:p>
            <a:pPr algn="r"/>
            <a:endParaRPr lang="uk-UA" b="1" dirty="0">
              <a:latin typeface="+mj-lt"/>
            </a:endParaRPr>
          </a:p>
          <a:p>
            <a:pPr algn="r"/>
            <a:endParaRPr lang="uk-UA" b="1" dirty="0">
              <a:latin typeface="+mj-lt"/>
            </a:endParaRPr>
          </a:p>
          <a:p>
            <a:pPr algn="r"/>
            <a:r>
              <a:rPr lang="uk-UA" b="1" dirty="0" smtClean="0">
                <a:latin typeface="+mj-lt"/>
              </a:rPr>
              <a:t>Доповідає</a:t>
            </a:r>
            <a:r>
              <a:rPr lang="uk-UA" b="1" dirty="0">
                <a:latin typeface="+mj-lt"/>
              </a:rPr>
              <a:t>: </a:t>
            </a:r>
            <a:r>
              <a:rPr lang="uk-UA" i="1" dirty="0" smtClean="0">
                <a:latin typeface="+mj-lt"/>
              </a:rPr>
              <a:t>відповідальний </a:t>
            </a:r>
            <a:endParaRPr lang="en-US" dirty="0">
              <a:latin typeface="+mj-lt"/>
            </a:endParaRPr>
          </a:p>
          <a:p>
            <a:pPr algn="r"/>
            <a:r>
              <a:rPr lang="uk-UA" i="1" dirty="0" smtClean="0">
                <a:latin typeface="+mj-lt"/>
              </a:rPr>
              <a:t>секретар </a:t>
            </a:r>
            <a:r>
              <a:rPr lang="uk-UA" i="1" dirty="0">
                <a:latin typeface="+mj-lt"/>
              </a:rPr>
              <a:t>приймальної комісії</a:t>
            </a:r>
            <a:endParaRPr lang="en-US" dirty="0">
              <a:latin typeface="+mj-lt"/>
            </a:endParaRPr>
          </a:p>
          <a:p>
            <a:pPr algn="r"/>
            <a:r>
              <a:rPr lang="uk-UA" b="1" dirty="0">
                <a:latin typeface="+mj-lt"/>
              </a:rPr>
              <a:t>Світлана ДУБЯГА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8748464" y="-99392"/>
            <a:ext cx="395536" cy="6957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Вс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661248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5"/>
            <a:ext cx="8208912" cy="6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342900" lvl="0" indent="-342900">
              <a:buFontTx/>
              <a:buAutoNum type="arabicParenR"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Tx/>
              <a:buAutoNum type="arabicParenR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вступу на спеціальності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галузей знань 01 «Освіта/Педагогіка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(011, 012, 013, 014.01, 014.021, 014.03, 014.04, 014.05, 014.06, 014.07, 014.09, 014.11, 014.13,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014.15, 015.39, 016.01)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05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Соціальні та поведінкові науки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(051, 053, 054)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07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Управління та адміністрування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(073)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Інформаційні технології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(122)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24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Сфера обслуговування»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(242)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ЄВІ  2023 або 2024 років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ЄФВВ  2024 року</a:t>
            </a:r>
          </a:p>
          <a:p>
            <a:pPr lvl="1" algn="just"/>
            <a:endParaRPr lang="uk-UA" sz="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just"/>
            <a:endParaRPr lang="ru-RU" sz="8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2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) для вступу на інші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спеціальності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(017, 032, 035.01, 035.04</a:t>
            </a:r>
            <a:r>
              <a:rPr lang="uk-UA" b="1" smtClean="0">
                <a:solidFill>
                  <a:schemeClr val="accent2">
                    <a:lumMod val="50000"/>
                  </a:schemeClr>
                </a:solidFill>
              </a:rPr>
              <a:t>, 091, 101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lvl="0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   206, 231):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ЄВІ  2023 або 2024 років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фаховий іспит (в МДПУ)</a:t>
            </a:r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uk-UA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uk-UA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ctr"/>
            <a:endParaRPr lang="uk-UA" sz="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algn="ctr"/>
            <a:endParaRPr lang="uk-UA" sz="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algn="ctr"/>
            <a:endParaRPr lang="uk-UA" sz="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Мотиваційний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</a:rPr>
              <a:t>лист передбачається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на всі спеціальності - і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</a:rPr>
              <a:t>на бюджет, і на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контракт</a:t>
            </a:r>
          </a:p>
          <a:p>
            <a:pPr lvl="1" algn="ctr"/>
            <a:endParaRPr lang="uk-UA" sz="2000" dirty="0">
              <a:solidFill>
                <a:srgbClr val="C00000"/>
              </a:solidFill>
            </a:endParaRPr>
          </a:p>
          <a:p>
            <a:pPr lvl="1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332656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2024: </a:t>
            </a:r>
            <a:r>
              <a:rPr lang="uk-UA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магістратури</a:t>
            </a:r>
          </a:p>
          <a:p>
            <a:pPr algn="ctr"/>
            <a:r>
              <a:rPr lang="uk-UA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(НРК6, НРК7)</a:t>
            </a:r>
          </a:p>
          <a:p>
            <a:pPr algn="ctr"/>
            <a:endParaRPr lang="ru-RU" sz="26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" y="282064"/>
            <a:ext cx="1615035" cy="9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661248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5"/>
            <a:ext cx="8208912" cy="33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342900" lvl="0" indent="-342900">
              <a:buFontTx/>
              <a:buAutoNum type="arabicParenR"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endParaRPr lang="uk-UA" sz="2000" dirty="0">
              <a:solidFill>
                <a:srgbClr val="C00000"/>
              </a:solidFill>
            </a:endParaRPr>
          </a:p>
          <a:p>
            <a:pPr lvl="1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" y="282064"/>
            <a:ext cx="1615035" cy="9866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" y="1268759"/>
            <a:ext cx="8512555" cy="50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296144" cy="792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>
            <a:off x="8676455" y="0"/>
            <a:ext cx="43204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8676456" y="548680"/>
            <a:ext cx="467544" cy="590465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676454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7606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700808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Пільгові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визнані постраждалими учасниками Революції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 бойових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дій;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внаслідок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війни;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яким за рішенням приймальної комісії відмовлено в реєстрації для участі в ЄВІ,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ЄФВВ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неможливість створення особливих (спеціальних) умов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або діти з інвалідністю, які в 2024 році не брали участі в основних та додаткових сесіях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ЄВІ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ЄФВВ через наявність захворювання або патологічного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стану).</a:t>
            </a:r>
          </a:p>
          <a:p>
            <a:pPr lvl="0" algn="just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 пільгових категорій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замість результатів ЄВІ можуть подати результати співбесіди з іноземної мови, а замість результатів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ЄФВВ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 іспиту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188641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Вступники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 заяву про участь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конкурсному відборі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електронній формі</a:t>
            </a:r>
            <a:r>
              <a:rPr lang="uk-UA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77" y="296628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176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308304" y="4293096"/>
            <a:ext cx="864096" cy="720080"/>
          </a:xfrm>
          <a:prstGeom prst="hexagon">
            <a:avLst/>
          </a:prstGeom>
          <a:noFill/>
          <a:ln>
            <a:solidFill>
              <a:srgbClr val="FCB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21101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79857"/>
            <a:ext cx="8098738" cy="7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sz="900" b="1" dirty="0" smtClean="0">
              <a:solidFill>
                <a:schemeClr val="tx2"/>
              </a:solidFill>
            </a:endParaRPr>
          </a:p>
          <a:p>
            <a:pPr marL="800100" lvl="1" indent="-342900">
              <a:buAutoNum type="arabicPeriod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Паспорт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1, 2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паперовий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 2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(кому 45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прописка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AutoNum type="arabicPeriod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13)</a:t>
            </a:r>
          </a:p>
          <a:p>
            <a:pPr marL="800100" lvl="1" indent="-342900">
              <a:buAutoNum type="arabicPeriod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платника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податків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про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здобуту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раніше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 +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AutoNum type="arabicPeriod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ЄВІ 2023-2024 </a:t>
            </a:r>
          </a:p>
          <a:p>
            <a:pPr marL="800100" lvl="1" indent="-342900">
              <a:buAutoNum type="arabicPeriod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ЄФВВ 2024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3×4 </a:t>
            </a:r>
          </a:p>
          <a:p>
            <a:pPr marL="800100" lvl="1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призовників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посвідчення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приписку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призовних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дільниць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військовий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квиток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Мотиваційний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</a:t>
            </a:r>
          </a:p>
          <a:p>
            <a:pPr lvl="1"/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346768"/>
            <a:ext cx="73620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 документів (</a:t>
            </a:r>
            <a:r>
              <a:rPr lang="uk-UA" sz="26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</a:t>
            </a:r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 фото)</a:t>
            </a:r>
          </a:p>
          <a:p>
            <a:pPr algn="ctr"/>
            <a:endParaRPr lang="uk-UA" sz="2600" b="1" cap="al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" y="282064"/>
            <a:ext cx="1261444" cy="7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308304" y="4293096"/>
            <a:ext cx="864096" cy="720080"/>
          </a:xfrm>
          <a:prstGeom prst="hexagon">
            <a:avLst/>
          </a:prstGeom>
          <a:noFill/>
          <a:ln>
            <a:solidFill>
              <a:srgbClr val="FCB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764704"/>
            <a:ext cx="370384" cy="504056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36105"/>
            <a:ext cx="8098738" cy="7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Реєстрація заяв вступників –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31 липня – 14 серпня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Фаховий іспит для осіб, які беруть участь у конкурсному відборі виключно на контракт –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31 липня – 10 серпня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Формування рейтингових списків вступників, надання рекомендацій до зарахування та оприлюднення списку рекомендованих на бюджет –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19 серпня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Вступники, які отримали рекомендації на бюджет, мають виконати вимоги до зарахування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до 22 серпня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Зарахування на бюджет –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23 серпня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, на контракт – не пізніше ніж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30 вересня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Переведення на вакантні бюджетні місця осіб, які зараховані на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за контрактом –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не пізніше ніж 31 серпня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346768"/>
            <a:ext cx="822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Терміни вступу</a:t>
            </a:r>
            <a:endParaRPr lang="uk-UA" sz="9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245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827584" y="188640"/>
            <a:ext cx="7797220" cy="64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ДЕЯКІ</a:t>
            </a:r>
            <a:r>
              <a:rPr lang="uk-UA" sz="2400" b="1" kern="0" spc="4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ОСОБЛИВОСТІ</a:t>
            </a:r>
            <a:r>
              <a:rPr lang="uk-UA" sz="24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ВСТУПНОЇ</a:t>
            </a:r>
            <a:r>
              <a:rPr lang="uk-UA" sz="24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КАМПАНІЇ</a:t>
            </a:r>
          </a:p>
          <a:p>
            <a:pPr lvl="0"/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Заклади освіти при зарахуванні на навчання перевіряють наявність військово-облікових документів і факт перебування на військовому обліку громадян України призовного віку! Військово-обліковим документом є: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призовників - посвідчення про приписку до призовної дільниці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військовозобов’язаних - військовий квиток або тимчасове посвідчення військовозобов’язаного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резервістів - військовий квиток </a:t>
            </a:r>
          </a:p>
          <a:p>
            <a:pPr lvl="0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Персональний військовий облік передбачає облік відомостей таких осіб за місцем їх навчання та покладається на керівників закладів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539552" y="176878"/>
            <a:ext cx="797774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ДЕЯКІ</a:t>
            </a:r>
            <a:r>
              <a:rPr lang="uk-UA" sz="2000" b="1" kern="0" spc="4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ОСОБЛИВОСТІ</a:t>
            </a:r>
            <a:r>
              <a:rPr lang="uk-UA" sz="20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ВСТУПНОЇ</a:t>
            </a:r>
            <a:r>
              <a:rPr lang="uk-UA" sz="20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КАМПАНІЇ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2024 році знову працює індикативна собівартість</a:t>
            </a:r>
            <a:endParaRPr lang="uk-UA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Регіональні коефіцієнти будуть у червні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УБД не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відшкодовують незавершене навчання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передбачено: квоти-3, квоти-4, середнього бала, сільського коефіцієнта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Співбесіда (критерій позитивної оцінки для пільгових категорій), творчий 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не замінюється на співбесіду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Рекомендації на бюджетні місця для пільговиків (вступ за позитивним результатом співбесіди, квотою-2 надаються одночасно з рекомендаціями за квотою-1 та загальними умовами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Усюди</a:t>
            </a: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можливо, вступні випробування проводяться до реєстрації заяв вступників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Посилення роботи з уникнення малих груп, принаймні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бюджетних</a:t>
            </a:r>
            <a:endParaRPr lang="uk-UA" sz="2200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4515" indent="-285750">
              <a:lnSpc>
                <a:spcPts val="5005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772525" y="188913"/>
            <a:ext cx="371475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07504" y="188640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endParaRPr lang="uk-UA" sz="2000" b="1" kern="0" dirty="0" smtClean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8765" algn="ctr">
              <a:lnSpc>
                <a:spcPts val="5005"/>
              </a:lnSpc>
              <a:spcAft>
                <a:spcPts val="0"/>
              </a:spcAft>
            </a:pPr>
            <a:endParaRPr lang="uk-UA" sz="2000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8765" algn="ctr">
              <a:lnSpc>
                <a:spcPts val="5005"/>
              </a:lnSpc>
              <a:spcAft>
                <a:spcPts val="0"/>
              </a:spcAft>
            </a:pPr>
            <a:endParaRPr lang="uk-UA" sz="2000" b="1" kern="0" dirty="0" smtClean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4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Дякую за увагу!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uk-UA" sz="1600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4515" indent="-285750">
              <a:lnSpc>
                <a:spcPts val="5005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>
            <a:off x="8676456" y="0"/>
            <a:ext cx="4675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04856" cy="136815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1"/>
                </a:solidFill>
              </a:rPr>
              <a:t>ВСТУП</a:t>
            </a:r>
            <a:r>
              <a:rPr lang="uk-UA" sz="36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chemeClr val="accent1"/>
                </a:solidFill>
                <a:latin typeface="Calibri" pitchFamily="34" charset="0"/>
              </a:rPr>
              <a:t>2024: </a:t>
            </a:r>
            <a:r>
              <a:rPr lang="uk-UA" sz="3600" b="1" dirty="0">
                <a:solidFill>
                  <a:schemeClr val="accent1"/>
                </a:solidFill>
                <a:latin typeface="Calibri" pitchFamily="34" charset="0"/>
              </a:rPr>
              <a:t>нормативна база</a:t>
            </a:r>
            <a:r>
              <a:rPr lang="ru-RU" sz="5400" dirty="0">
                <a:solidFill>
                  <a:schemeClr val="accent1"/>
                </a:solidFill>
              </a:rPr>
              <a:t/>
            </a:r>
            <a:br>
              <a:rPr lang="ru-RU" sz="5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980729"/>
            <a:ext cx="8183760" cy="3672408"/>
          </a:xfrm>
        </p:spPr>
        <p:txBody>
          <a:bodyPr/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прийому розроблені відповідно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endParaRPr lang="uk-UA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прийому на навчання для здобуття вищої освіти в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(затверджених наказом Міністерства освіти і науки України від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06.03.2024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№ 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 (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реєстр. від 14.03.2024, №379/41729)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зареєстрованих у Міністерстві юстиції України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затверджені Вченою радою (від 23.04.2024)</a:t>
            </a:r>
          </a:p>
          <a:p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прийому можуть бути не стабільними через внесення суттєвих змін після ухвалення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Законопроєкту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 індивідуальні освітні траєкторії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Законопроєкту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 фінансування вищої освіти (10399)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Нової редакції Переліку галузей та спеціальностей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>
            <a:off x="8676456" y="0"/>
            <a:ext cx="4675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026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uk-UA" sz="3100" b="1" spc="405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298033"/>
          </a:xfrm>
        </p:spPr>
        <p:txBody>
          <a:bodyPr/>
          <a:lstStyle/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особистих електронних кабінетів розпочинається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 липня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вебсайті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адресою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u="heavy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https://vstup.edbo.gov.ua/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працюють до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 жовтня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Подання через е/кабінети двох типів заяв: на участь у вступних випробуваннях та конкурсному відборі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про попередню освіту має бути внесений до реєстрації першої заяви на відповідній основі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Вступники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можуть подати у сукупності за всіма основами вступу до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заяв на бюджетні місця та до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всіма джерелами фінансування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Зміна вибору бюджетного місця не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припускається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підтвердження вибору місця навчання заяви на бюджетні місця за іншими КП вважаються в ЄДЕБО заявами тільки на контрактні місця</a:t>
            </a:r>
          </a:p>
          <a:p>
            <a:pPr marR="864870" lvl="0" algn="just">
              <a:lnSpc>
                <a:spcPct val="105000"/>
              </a:lnSpc>
              <a:spcAft>
                <a:spcPts val="0"/>
              </a:spcAft>
              <a:buSzPts val="3900"/>
              <a:tabLst>
                <a:tab pos="755015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160" y="-99392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>
            <a:off x="8676456" y="0"/>
            <a:ext cx="4675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026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uk-UA" sz="3100" b="1" spc="405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886432"/>
            <a:ext cx="8183760" cy="4752369"/>
          </a:xfrm>
        </p:spPr>
        <p:txBody>
          <a:bodyPr/>
          <a:lstStyle/>
          <a:p>
            <a:pPr marL="285750" marR="864870" lvl="0" indent="-285750" algn="just">
              <a:lnSpc>
                <a:spcPct val="105000"/>
              </a:lnSpc>
              <a:spcAft>
                <a:spcPts val="0"/>
              </a:spcAft>
              <a:buSzPts val="3900"/>
              <a:buFont typeface="Wingdings" panose="05000000000000000000" pitchFamily="2" charset="2"/>
              <a:buChar char="ü"/>
              <a:tabLst>
                <a:tab pos="755015" algn="l"/>
              </a:tabLst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Допускаються до участі у конкурсному відборі для вступу на навчання вступники, які подають сертифікати НМТ або ЗНО з балами не нижче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 конкурсних предметів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бюджет конкурсний бал – не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нижче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спеціальність 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081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Право – не нижче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Держава проводитиме більше зовнішніх вступних   випробувань, уперше при вступі до аспірантури (ЄВІ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планується зарахування виключно за мотиваційними листами, вступу до магістратури за заявою, різних вимог вступу на бюджет і контракт, хоча пільгові категорії не зазнають суттєвих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змін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1908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510" y="0"/>
            <a:ext cx="50448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236296" y="4293096"/>
            <a:ext cx="864096" cy="720080"/>
          </a:xfrm>
          <a:prstGeom prst="hexagon">
            <a:avLst/>
          </a:prstGeom>
          <a:noFill/>
          <a:ln>
            <a:solidFill>
              <a:srgbClr val="FCB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331640" y="238360"/>
            <a:ext cx="6768752" cy="81437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sz="4000" b="1" dirty="0">
                <a:solidFill>
                  <a:schemeClr val="accent1"/>
                </a:solidFill>
                <a:latin typeface="+mj-lt"/>
              </a:rPr>
              <a:t>ВСТУП </a:t>
            </a:r>
            <a:r>
              <a:rPr lang="uk-UA" sz="4000" b="1" dirty="0" smtClean="0">
                <a:solidFill>
                  <a:schemeClr val="accent1"/>
                </a:solidFill>
                <a:latin typeface="+mj-lt"/>
              </a:rPr>
              <a:t>2024:</a:t>
            </a:r>
            <a:r>
              <a:rPr lang="uk-UA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uk-UA" sz="2800" b="1" dirty="0">
                <a:solidFill>
                  <a:schemeClr val="accent1"/>
                </a:solidFill>
                <a:latin typeface="+mj-lt"/>
              </a:rPr>
              <a:t>конкурсний </a:t>
            </a:r>
            <a:r>
              <a:rPr lang="uk-UA" sz="2800" b="1" dirty="0" smtClean="0">
                <a:solidFill>
                  <a:schemeClr val="accent1"/>
                </a:solidFill>
                <a:latin typeface="+mj-lt"/>
              </a:rPr>
              <a:t>відбір на     1 курс на основі ПЗСО та НРК 5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uk-UA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923928" y="5085184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6156176" y="5661248"/>
            <a:ext cx="576064" cy="504056"/>
          </a:xfrm>
          <a:prstGeom prst="hexagon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57518" y="1340768"/>
            <a:ext cx="8618938" cy="28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є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обов'язковим компонентом вступу на основі ПЗСО та НРК5 (крім окремих пільгових категорій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2024 (українська мова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(перший предмет),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(другий предмет),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України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(третій предмет) та 4 предмет на вибір (або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 література,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іноземна мова,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хімія,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фізика,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географія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або 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НМТ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років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ЗНО 2021 року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017 Фізична культура і спорт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                               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024 Хореографія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+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творчий конкурс</a:t>
            </a:r>
          </a:p>
          <a:p>
            <a:endParaRPr lang="uk-UA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uk-UA" sz="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Особи з ТОТ вступають без НМТ – дистанційно подають документи і складають співбесіду</a:t>
            </a:r>
          </a:p>
          <a:p>
            <a:pPr algn="ctr"/>
            <a:endParaRPr lang="uk-UA" sz="9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Calibri" pitchFamily="34" charset="0"/>
              </a:rPr>
              <a:t>Мотиваційний лист передбачається на всі спеціальності!!!!</a:t>
            </a:r>
            <a:endParaRPr lang="uk-UA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2155" cy="69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7606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20486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Пільгові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(особи УБД;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з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інвалідністю (І, ІІ гр.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діти з інвалідністю віком до 18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років); ліквідатори аварії на ЧАЕС, діти-сироти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діти позбавлені батьківського піклування;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з ТОТ;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 учасників бойових дій, які загинули під час проведення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АТО, діти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багатодітних сімей (5 і </a:t>
            </a:r>
            <a:r>
              <a:rPr lang="uk-UA" sz="24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більше дітей)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тощо) 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подають документи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(надсилають документи до приймальної комісії різними доступними способами)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188640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Вступники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 заяву про участь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конкурсному відборі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електронній формі</a:t>
            </a:r>
            <a:r>
              <a:rPr lang="uk-UA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особистий електронний кабінет</a:t>
            </a:r>
            <a:endParaRPr lang="uk-UA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77" y="296628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0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259632" y="-126268"/>
            <a:ext cx="6912768" cy="2520280"/>
          </a:xfrm>
        </p:spPr>
        <p:txBody>
          <a:bodyPr/>
          <a:lstStyle/>
          <a:p>
            <a:pPr marL="265113" indent="-265113" eaLnBrk="1" hangingPunct="1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33" y="169422"/>
            <a:ext cx="1142155" cy="697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2904"/>
            <a:ext cx="8532440" cy="49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324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661248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4572000" y="6165304"/>
            <a:ext cx="576064" cy="504056"/>
          </a:xfrm>
          <a:prstGeom prst="hexagon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4"/>
            <a:ext cx="8208912" cy="53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800100" lvl="1" indent="-342900">
              <a:buAutoNum type="arabicPeriod"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</a:rPr>
              <a:t>Паспорт</a:t>
            </a: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 2 </a:t>
            </a: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сторінки + довідка про реєстрацію місця проживання особи (Додаток 13) або Витяг з реєстру територіальної громади (з Дії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</a:p>
          <a:p>
            <a:pPr marL="800100" lvl="1" indent="-342900">
              <a:buAutoNum type="arabicPeriod"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Картка платника податків</a:t>
            </a:r>
          </a:p>
          <a:p>
            <a:pPr marL="800100" lvl="1" indent="-342900">
              <a:buAutoNum type="arabicPeriod"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Свідоцтво про ПЗСО </a:t>
            </a: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</a:p>
          <a:p>
            <a:pPr marL="800100" lvl="1" indent="-342900">
              <a:buAutoNum type="arabicPeriod"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Сертифікати НМТ 2024-2022 рр. або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 2021 р.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вступників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ТОТ пункт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AutoNum type="arabicPeriod"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Кольорове фото</a:t>
            </a: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3×4 (можна з Дії)</a:t>
            </a:r>
          </a:p>
          <a:p>
            <a:pPr marL="800100" lvl="1" indent="-342900">
              <a:buAutoNum type="arabicPeriod"/>
            </a:pP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Для призовників – 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посвідчення про приписку </a:t>
            </a:r>
            <a:r>
              <a:rPr lang="uk-UA" sz="2600" dirty="0" smtClean="0">
                <a:solidFill>
                  <a:schemeClr val="tx2">
                    <a:lumMod val="75000"/>
                  </a:schemeClr>
                </a:solidFill>
              </a:rPr>
              <a:t>до призовних дільниць або 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військовий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квиток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Мотиваційний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</a:t>
            </a: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831" y="282065"/>
            <a:ext cx="7066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 документів (</a:t>
            </a:r>
            <a:r>
              <a:rPr lang="uk-UA" sz="26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</a:t>
            </a:r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 фото)</a:t>
            </a:r>
          </a:p>
          <a:p>
            <a:pPr algn="ctr"/>
            <a:endParaRPr lang="ru-RU" sz="9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" y="282065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6182"/>
            <a:ext cx="9144000" cy="6904182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937125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-180528" y="936104"/>
            <a:ext cx="8568952" cy="155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800100" lvl="1" indent="-342900">
              <a:buAutoNum type="arabicPeriod"/>
            </a:pP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1 липня – реєстрація електронних кабінетів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3-10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на участь у співбесідах та творчих конкурсах (бюджет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3-25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на участь у співбесідах та творчих конкурсах (контракт)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8-19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співбесіди, творчі конкурси (бюджет)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8-31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співбесіди, творчі конкурси (контракт)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липня – 31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заяв на участь у конкурсному відборі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зарахування на бюджет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зарахування на контракт</a:t>
            </a:r>
          </a:p>
          <a:p>
            <a:pPr lvl="1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5016" y="548679"/>
            <a:ext cx="729808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РОЗКЛАД вступу на 1 курс</a:t>
            </a:r>
          </a:p>
          <a:p>
            <a:pPr algn="ctr"/>
            <a:endParaRPr lang="uk-UA" sz="2600" b="1" cap="al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" y="282065"/>
            <a:ext cx="1142155" cy="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3853</TotalTime>
  <Words>1171</Words>
  <Application>Microsoft Office PowerPoint</Application>
  <PresentationFormat>Экран (4:3)</PresentationFormat>
  <Paragraphs>178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ВСТУП 2024: нормативна база </vt:lpstr>
      <vt:lpstr>ЗАГАЛЬНІ ПОЛОЖЕННЯ </vt:lpstr>
      <vt:lpstr>ЗАГАЛЬНІ ПОЛОЖЕННЯ </vt:lpstr>
      <vt:lpstr>В с т у п   2 0 2 4</vt:lpstr>
      <vt:lpstr>Презентация PowerPoint</vt:lpstr>
      <vt:lpstr>Презентация PowerPoint</vt:lpstr>
      <vt:lpstr>В с т у п   2 0 2 4</vt:lpstr>
      <vt:lpstr>В с т у п   2 0 2 4</vt:lpstr>
      <vt:lpstr>В с т у п   2 0 2 4</vt:lpstr>
      <vt:lpstr>В с т у п   2 0 2 4</vt:lpstr>
      <vt:lpstr>Презентация PowerPoint</vt:lpstr>
      <vt:lpstr>Презентация PowerPoint</vt:lpstr>
      <vt:lpstr>В с т у п   2 0 2 4</vt:lpstr>
      <vt:lpstr>В с т у п   2 0 2 4</vt:lpstr>
      <vt:lpstr>В с т у п   2 0 2 4</vt:lpstr>
      <vt:lpstr>В с т у п   2 0 2 4</vt:lpstr>
      <vt:lpstr>В с т у п   2 0 2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Мелітопольський державний педагогічний університет  імені  Богдана Хмельницького</dc:title>
  <dc:creator>Приемная комиссия</dc:creator>
  <cp:lastModifiedBy>Dubiaha</cp:lastModifiedBy>
  <cp:revision>240</cp:revision>
  <cp:lastPrinted>2020-04-23T06:31:11Z</cp:lastPrinted>
  <dcterms:created xsi:type="dcterms:W3CDTF">2013-11-22T12:45:43Z</dcterms:created>
  <dcterms:modified xsi:type="dcterms:W3CDTF">2024-05-01T10:51:50Z</dcterms:modified>
</cp:coreProperties>
</file>